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hjkoOhsWEAx/Nl0Wzs2GrJh5p2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597900" y="2280225"/>
            <a:ext cx="5662200" cy="74778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Palmtakken</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i="1" lang="nl" sz="1200">
                <a:solidFill>
                  <a:srgbClr val="E36C09"/>
                </a:solidFill>
              </a:rPr>
              <a:t>“De leerlingen van Jezus legden jassen op de rug van de ezel, en Jezus ging erop zitten. Veel mensen legden hun jas op de weg. Anderen haalden takken van de bomen en legden die op de weg. Ze liepen voor Jezus uit en achter hem aan, en ze riepen: ‘Alle eer aan God! Leve de Zoon van David! Leve de man die door God gestuurd is! Alle eer aan God in de hemel!’ Zo kwam Jezus in Jeruzalem aan. Iedereen in de stad praatte erover. De mensen vroegen zich af: ‘Wie is die man?’ De mensen die met Jezus meegegaan waren, zeiden: ‘Dat is Jezus, de profeet uit Nazaret in Galilea.' - </a:t>
            </a:r>
            <a:r>
              <a:rPr i="1" lang="nl" sz="1200">
                <a:solidFill>
                  <a:srgbClr val="E36C09"/>
                </a:solidFill>
              </a:rPr>
              <a:t>Matteüs 21:7-11</a:t>
            </a:r>
            <a:endParaRPr i="1" sz="1200">
              <a:solidFill>
                <a:srgbClr val="E36C09"/>
              </a:solidFill>
            </a:endParaRPr>
          </a:p>
          <a:p>
            <a:pPr indent="0" lvl="0" marL="0" marR="0" rtl="0" algn="ctr">
              <a:lnSpc>
                <a:spcPct val="120000"/>
              </a:lnSpc>
              <a:spcBef>
                <a:spcPts val="0"/>
              </a:spcBef>
              <a:spcAft>
                <a:spcPts val="0"/>
              </a:spcAft>
              <a:buClr>
                <a:srgbClr val="000000"/>
              </a:buClr>
              <a:buSzPts val="1300"/>
              <a:buFont typeface="Arial"/>
              <a:buNone/>
            </a:pPr>
            <a:r>
              <a:t/>
            </a:r>
            <a:endParaRPr i="1" sz="1200">
              <a:solidFill>
                <a:srgbClr val="E36C09"/>
              </a:solidFill>
            </a:endParaRPr>
          </a:p>
          <a:p>
            <a:pPr indent="0" lvl="0" marL="0" marR="0" rtl="0" algn="l">
              <a:lnSpc>
                <a:spcPct val="120000"/>
              </a:lnSpc>
              <a:spcBef>
                <a:spcPts val="0"/>
              </a:spcBef>
              <a:spcAft>
                <a:spcPts val="0"/>
              </a:spcAft>
              <a:buClr>
                <a:srgbClr val="000000"/>
              </a:buClr>
              <a:buSzPts val="1350"/>
              <a:buFont typeface="Arial"/>
              <a:buNone/>
            </a:pPr>
            <a:r>
              <a:rPr lang="nl" sz="1100"/>
              <a:t>Jezus kwam Jeruzalem binnenrijden op een ezel. Zijn leerlingen en andere mensen plukten grote palmbladeren van de bomen om op Zijn pad te leggen en om Jezus toe te zwaaien! De joden verwachtten namelijk dat Jezus (als Messias, gezalfde) hun nieuwe koning zou worden die de Romeinen zou verjagen. Ze waren zo blij met Jezus als hun koning! Maar het liep allemaal een beetje anders dan ze dachten...</a:t>
            </a:r>
            <a:endParaRPr b="0" i="0" sz="11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0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350"/>
              <a:buFont typeface="Arial"/>
              <a:buNone/>
            </a:pPr>
            <a:r>
              <a:rPr b="1" i="0" lang="nl" sz="1100" u="none" cap="none" strike="noStrike">
                <a:solidFill>
                  <a:srgbClr val="000000"/>
                </a:solidFill>
                <a:latin typeface="Arial"/>
                <a:ea typeface="Arial"/>
                <a:cs typeface="Arial"/>
                <a:sym typeface="Arial"/>
              </a:rPr>
              <a:t>Opdracht</a:t>
            </a:r>
            <a:endParaRPr b="1" i="0" sz="1100" u="none" cap="none" strike="noStrike">
              <a:solidFill>
                <a:srgbClr val="000000"/>
              </a:solidFill>
              <a:latin typeface="Arial"/>
              <a:ea typeface="Arial"/>
              <a:cs typeface="Arial"/>
              <a:sym typeface="Arial"/>
            </a:endParaRPr>
          </a:p>
          <a:p>
            <a:pPr indent="-298450" lvl="0" marL="457200" marR="0" rtl="0" algn="l">
              <a:lnSpc>
                <a:spcPct val="120000"/>
              </a:lnSpc>
              <a:spcBef>
                <a:spcPts val="0"/>
              </a:spcBef>
              <a:spcAft>
                <a:spcPts val="0"/>
              </a:spcAft>
              <a:buSzPts val="1100"/>
              <a:buChar char="●"/>
            </a:pPr>
            <a:r>
              <a:rPr lang="nl" sz="1100"/>
              <a:t>Knip het blad uit</a:t>
            </a:r>
            <a:endParaRPr sz="1100"/>
          </a:p>
          <a:p>
            <a:pPr indent="-298450" lvl="0" marL="457200" marR="0" rtl="0" algn="l">
              <a:lnSpc>
                <a:spcPct val="120000"/>
              </a:lnSpc>
              <a:spcBef>
                <a:spcPts val="0"/>
              </a:spcBef>
              <a:spcAft>
                <a:spcPts val="0"/>
              </a:spcAft>
              <a:buSzPts val="1100"/>
              <a:buChar char="●"/>
            </a:pPr>
            <a:r>
              <a:rPr lang="nl" sz="1100"/>
              <a:t>Knip (of </a:t>
            </a:r>
            <a:r>
              <a:rPr lang="nl" sz="1100"/>
              <a:t>snijd</a:t>
            </a:r>
            <a:r>
              <a:rPr lang="nl" sz="1100"/>
              <a:t>) lijnen in het midden</a:t>
            </a:r>
            <a:endParaRPr sz="1100"/>
          </a:p>
          <a:p>
            <a:pPr indent="0" lvl="0" marL="457200" marR="0" rtl="0" algn="l">
              <a:lnSpc>
                <a:spcPct val="120000"/>
              </a:lnSpc>
              <a:spcBef>
                <a:spcPts val="0"/>
              </a:spcBef>
              <a:spcAft>
                <a:spcPts val="0"/>
              </a:spcAft>
              <a:buNone/>
            </a:pPr>
            <a:r>
              <a:rPr lang="nl" sz="1100"/>
              <a:t>Let op, niet doorknippen tot de rand! </a:t>
            </a:r>
            <a:endParaRPr sz="1100"/>
          </a:p>
          <a:p>
            <a:pPr indent="-298450" lvl="0" marL="457200" marR="0" rtl="0" algn="l">
              <a:lnSpc>
                <a:spcPct val="120000"/>
              </a:lnSpc>
              <a:spcBef>
                <a:spcPts val="0"/>
              </a:spcBef>
              <a:spcAft>
                <a:spcPts val="0"/>
              </a:spcAft>
              <a:buSzPts val="1100"/>
              <a:buChar char="●"/>
            </a:pPr>
            <a:r>
              <a:rPr lang="nl" sz="1100"/>
              <a:t>Pak de gekleurde strookjes papier en </a:t>
            </a:r>
            <a:endParaRPr sz="1100"/>
          </a:p>
          <a:p>
            <a:pPr indent="0" lvl="0" marL="457200" marR="0" rtl="0" algn="l">
              <a:lnSpc>
                <a:spcPct val="120000"/>
              </a:lnSpc>
              <a:spcBef>
                <a:spcPts val="0"/>
              </a:spcBef>
              <a:spcAft>
                <a:spcPts val="0"/>
              </a:spcAft>
              <a:buNone/>
            </a:pPr>
            <a:r>
              <a:rPr lang="nl" sz="1100"/>
              <a:t>vlecht deze door de gleufjes in het blad. </a:t>
            </a:r>
            <a:endParaRPr sz="1100"/>
          </a:p>
          <a:p>
            <a:pPr indent="0" lvl="0" marL="457200" marR="0" rtl="0" algn="l">
              <a:lnSpc>
                <a:spcPct val="120000"/>
              </a:lnSpc>
              <a:spcBef>
                <a:spcPts val="0"/>
              </a:spcBef>
              <a:spcAft>
                <a:spcPts val="0"/>
              </a:spcAft>
              <a:buClr>
                <a:srgbClr val="000000"/>
              </a:buClr>
              <a:buSzPts val="125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t/>
            </a:r>
            <a:endParaRPr b="1" sz="1100"/>
          </a:p>
          <a:p>
            <a:pPr indent="0" lvl="0" marL="0" marR="0" rtl="0" algn="l">
              <a:lnSpc>
                <a:spcPct val="120000"/>
              </a:lnSpc>
              <a:spcBef>
                <a:spcPts val="0"/>
              </a:spcBef>
              <a:spcAft>
                <a:spcPts val="0"/>
              </a:spcAft>
              <a:buClr>
                <a:srgbClr val="000000"/>
              </a:buClr>
              <a:buSzPts val="1250"/>
              <a:buFont typeface="Arial"/>
              <a:buNone/>
            </a:pPr>
            <a:r>
              <a:rPr b="1" i="0" lang="nl" sz="1100" u="none" cap="none" strike="noStrike">
                <a:solidFill>
                  <a:srgbClr val="000000"/>
                </a:solidFill>
                <a:latin typeface="Arial"/>
                <a:ea typeface="Arial"/>
                <a:cs typeface="Arial"/>
                <a:sym typeface="Arial"/>
              </a:rPr>
              <a:t>Vragen om door te praten</a:t>
            </a:r>
            <a:endParaRPr b="1" i="0" sz="11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None/>
            </a:pPr>
            <a:r>
              <a:rPr lang="nl" sz="1100"/>
              <a:t>1. Waarom zwaaiden de mensen met bladeren toen Jezus de stad binnen kwam?</a:t>
            </a:r>
            <a:endParaRPr sz="1100"/>
          </a:p>
          <a:p>
            <a:pPr indent="0" lvl="0" marL="0" marR="0" rtl="0" algn="l">
              <a:lnSpc>
                <a:spcPct val="120000"/>
              </a:lnSpc>
              <a:spcBef>
                <a:spcPts val="0"/>
              </a:spcBef>
              <a:spcAft>
                <a:spcPts val="0"/>
              </a:spcAft>
              <a:buNone/>
            </a:pPr>
            <a:r>
              <a:rPr lang="nl" sz="1100"/>
              <a:t>2. Heb jij wel eens meegemaakt dat je op iets hoopte, maar dat het anders liep? </a:t>
            </a:r>
            <a:endParaRPr sz="1100"/>
          </a:p>
          <a:p>
            <a:pPr indent="0" lvl="0" marL="0" marR="0" rtl="0" algn="l">
              <a:lnSpc>
                <a:spcPct val="120000"/>
              </a:lnSpc>
              <a:spcBef>
                <a:spcPts val="0"/>
              </a:spcBef>
              <a:spcAft>
                <a:spcPts val="0"/>
              </a:spcAft>
              <a:buNone/>
            </a:pPr>
            <a:r>
              <a:rPr lang="nl" sz="1100"/>
              <a:t>3. Jezus werd niet de koning die de Romeinen ging verjagen voor de joden. In plaats daarvan werd Hij gevangengenomen en gedood. Toch zien veel mensen Jezus uiteindelijk alsnog als koning. Weet jij waarom en wat voor koning is Hij dan?</a:t>
            </a:r>
            <a:endParaRPr sz="1100"/>
          </a:p>
          <a:p>
            <a:pPr indent="0" lvl="0" marL="0" marR="0" rtl="0" algn="l">
              <a:lnSpc>
                <a:spcPct val="120000"/>
              </a:lnSpc>
              <a:spcBef>
                <a:spcPts val="0"/>
              </a:spcBef>
              <a:spcAft>
                <a:spcPts val="0"/>
              </a:spcAft>
              <a:buClr>
                <a:srgbClr val="000000"/>
              </a:buClr>
              <a:buSzPts val="1000"/>
              <a:buFont typeface="Arial"/>
              <a:buNone/>
            </a:pPr>
            <a:r>
              <a:t/>
            </a:r>
            <a:endParaRPr sz="1250"/>
          </a:p>
        </p:txBody>
      </p:sp>
      <p:pic>
        <p:nvPicPr>
          <p:cNvPr id="55" name="Google Shape;55;p1"/>
          <p:cNvPicPr preferRelativeResize="0"/>
          <p:nvPr/>
        </p:nvPicPr>
        <p:blipFill>
          <a:blip r:embed="rId4">
            <a:alphaModFix/>
          </a:blip>
          <a:stretch>
            <a:fillRect/>
          </a:stretch>
        </p:blipFill>
        <p:spPr>
          <a:xfrm>
            <a:off x="4450075" y="6151625"/>
            <a:ext cx="1810025" cy="1810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